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58" r:id="rId6"/>
    <p:sldId id="279" r:id="rId7"/>
    <p:sldId id="265" r:id="rId8"/>
    <p:sldId id="278" r:id="rId9"/>
    <p:sldId id="282" r:id="rId10"/>
    <p:sldId id="281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983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0423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669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756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3281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40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76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820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821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704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8472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A7B7-19A5-44E7-B2DA-35CFD6482DED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38EC0-3E5E-4525-93B9-76F15ED011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36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ervicedesk@cgti.udg.mx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driana.quezada@sems.udg.m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09"/>
            <a:ext cx="12192000" cy="685009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984500" y="723900"/>
            <a:ext cx="767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</a:rPr>
              <a:t>ESTRATEGIA PARA LA INTEGRACIÓN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</a:rPr>
              <a:t>DEL EXPEDIENTE DE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</a:rPr>
              <a:t>ENTREGA-RECEPCIÓN DEL SEMS</a:t>
            </a:r>
            <a:endParaRPr lang="es-MX" sz="4000" dirty="0">
              <a:solidFill>
                <a:schemeClr val="bg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9896041" y="6051392"/>
            <a:ext cx="1726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Febrero de 2016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3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44" y="4551"/>
            <a:ext cx="12192000" cy="6876373"/>
          </a:xfrm>
          <a:prstGeom prst="rect">
            <a:avLst/>
          </a:prstGeom>
        </p:spPr>
      </p:pic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964112" y="543435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ACCIONES A REALIZAR </a:t>
            </a:r>
            <a:br>
              <a:rPr lang="es-MX" b="1" dirty="0" smtClean="0">
                <a:solidFill>
                  <a:srgbClr val="002060"/>
                </a:solidFill>
              </a:rPr>
            </a:br>
            <a:r>
              <a:rPr lang="es-MX" b="1" dirty="0" smtClean="0">
                <a:solidFill>
                  <a:srgbClr val="002060"/>
                </a:solidFill>
              </a:rPr>
              <a:t>ENTRE EL 10 Y EL 11 DE FEBRERO</a:t>
            </a:r>
            <a:endParaRPr lang="es-MX" b="1" dirty="0">
              <a:solidFill>
                <a:srgbClr val="002060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43699" y="1863583"/>
            <a:ext cx="1068871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1) Definir persona responsable del llenado del expediente de E-R en su dependencia.</a:t>
            </a:r>
          </a:p>
          <a:p>
            <a:endParaRPr lang="es-MX" sz="2000" dirty="0"/>
          </a:p>
          <a:p>
            <a:r>
              <a:rPr lang="es-MX" sz="2000" dirty="0" smtClean="0"/>
              <a:t>2) </a:t>
            </a:r>
            <a:r>
              <a:rPr lang="es-MX" sz="2000" dirty="0"/>
              <a:t>E</a:t>
            </a:r>
            <a:r>
              <a:rPr lang="es-MX" sz="2000" dirty="0" smtClean="0"/>
              <a:t>nviar a más tardar el jueves 11/febrero, </a:t>
            </a:r>
            <a:r>
              <a:rPr lang="es-MX" sz="2000" dirty="0"/>
              <a:t>un correo </a:t>
            </a:r>
            <a:r>
              <a:rPr lang="es-MX" sz="2000" dirty="0" smtClean="0"/>
              <a:t>al </a:t>
            </a:r>
            <a:r>
              <a:rPr lang="es-MX" sz="2000" dirty="0" err="1" smtClean="0"/>
              <a:t>Servicedesk</a:t>
            </a:r>
            <a:r>
              <a:rPr lang="es-MX" sz="2000" dirty="0" smtClean="0"/>
              <a:t> de la CGTI (</a:t>
            </a:r>
            <a:r>
              <a:rPr lang="es-ES" sz="2000" u="sng" dirty="0" smtClean="0">
                <a:hlinkClick r:id="rId3"/>
              </a:rPr>
              <a:t>servicedesk@cgti.udg.mx</a:t>
            </a:r>
            <a:r>
              <a:rPr lang="es-ES" sz="2000" u="sng" dirty="0" smtClean="0"/>
              <a:t>),</a:t>
            </a:r>
            <a:r>
              <a:rPr lang="es-MX" sz="2000" dirty="0"/>
              <a:t> con </a:t>
            </a:r>
            <a:r>
              <a:rPr lang="es-MX" sz="2000" dirty="0" smtClean="0"/>
              <a:t>la </a:t>
            </a:r>
            <a:r>
              <a:rPr lang="es-MX" sz="2000" dirty="0"/>
              <a:t>siguiente </a:t>
            </a:r>
            <a:r>
              <a:rPr lang="es-MX" sz="2000" dirty="0" smtClean="0"/>
              <a:t>información para </a:t>
            </a:r>
            <a:r>
              <a:rPr lang="es-MX" sz="2000" dirty="0"/>
              <a:t>que les sean otorgados los derechos y puedan capturar la información en el </a:t>
            </a:r>
            <a:r>
              <a:rPr lang="es-MX" sz="2000" dirty="0" smtClean="0"/>
              <a:t>sistema:</a:t>
            </a:r>
          </a:p>
          <a:p>
            <a:endParaRPr lang="es-MX" sz="2000" dirty="0" smtClean="0"/>
          </a:p>
          <a:p>
            <a:r>
              <a:rPr lang="es-MX" sz="2000" dirty="0"/>
              <a:t>	</a:t>
            </a:r>
            <a:r>
              <a:rPr lang="es-MX" sz="2000" dirty="0" smtClean="0"/>
              <a:t>* Nombre completo de la dependencia</a:t>
            </a:r>
          </a:p>
          <a:p>
            <a:r>
              <a:rPr lang="es-MX" sz="2000" dirty="0"/>
              <a:t>	</a:t>
            </a:r>
            <a:r>
              <a:rPr lang="es-MX" sz="2000" dirty="0" smtClean="0"/>
              <a:t>* Número de </a:t>
            </a:r>
            <a:r>
              <a:rPr lang="es-MX" sz="2000" dirty="0"/>
              <a:t>URE (4.1.1, 4.3.23, </a:t>
            </a:r>
            <a:r>
              <a:rPr lang="es-MX" sz="2000" dirty="0" smtClean="0"/>
              <a:t>4.3.42.3, etc.)</a:t>
            </a:r>
          </a:p>
          <a:p>
            <a:r>
              <a:rPr lang="es-MX" sz="2000" dirty="0"/>
              <a:t>	</a:t>
            </a:r>
            <a:r>
              <a:rPr lang="es-MX" sz="2000" dirty="0" smtClean="0"/>
              <a:t>* Nombre del titular</a:t>
            </a:r>
          </a:p>
          <a:p>
            <a:r>
              <a:rPr lang="es-MX" sz="2000" dirty="0"/>
              <a:t>	</a:t>
            </a:r>
            <a:r>
              <a:rPr lang="es-MX" sz="2000" dirty="0" smtClean="0"/>
              <a:t>* Nombres </a:t>
            </a:r>
            <a:r>
              <a:rPr lang="es-MX" sz="2000" dirty="0"/>
              <a:t>y códigos de los empleados a quienes </a:t>
            </a:r>
            <a:r>
              <a:rPr lang="es-MX" sz="2000" dirty="0" smtClean="0"/>
              <a:t>autoricen. </a:t>
            </a:r>
            <a:r>
              <a:rPr lang="es-MX" sz="2000" dirty="0"/>
              <a:t> </a:t>
            </a:r>
          </a:p>
          <a:p>
            <a:endParaRPr lang="es-MX" sz="2000" dirty="0" smtClean="0"/>
          </a:p>
          <a:p>
            <a:r>
              <a:rPr lang="es-MX" sz="2000" dirty="0" smtClean="0"/>
              <a:t>3) Reenviar el correo enviado al </a:t>
            </a:r>
            <a:r>
              <a:rPr lang="es-MX" sz="2000" dirty="0" err="1" smtClean="0"/>
              <a:t>Servicedesk</a:t>
            </a:r>
            <a:r>
              <a:rPr lang="es-MX" sz="2000" dirty="0" smtClean="0"/>
              <a:t> a </a:t>
            </a:r>
            <a:r>
              <a:rPr lang="es-MX" sz="2000" dirty="0" smtClean="0">
                <a:hlinkClick r:id="rId4"/>
              </a:rPr>
              <a:t>adriana.quezada@sems.udg.mx</a:t>
            </a:r>
            <a:r>
              <a:rPr lang="es-MX" sz="2000" dirty="0" smtClean="0"/>
              <a:t>, para integrar en la SAD, una base de datos de responsables del llenado del expediente de E-R.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8897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6373"/>
          </a:xfrm>
          <a:prstGeom prst="rect">
            <a:avLst/>
          </a:prstGeom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873101" y="162959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ASPECTO NORMATIVO</a:t>
            </a:r>
            <a:endParaRPr lang="es-MX" b="1" dirty="0">
              <a:solidFill>
                <a:srgbClr val="002060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75417" y="887991"/>
            <a:ext cx="1104116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Acuerdo </a:t>
            </a:r>
            <a:r>
              <a:rPr lang="es-MX" sz="2000" b="1" dirty="0" smtClean="0"/>
              <a:t>emitido por la Contraloría </a:t>
            </a:r>
            <a:r>
              <a:rPr lang="es-MX" sz="2000" b="1" dirty="0"/>
              <a:t>General No. 01/2004</a:t>
            </a:r>
          </a:p>
          <a:p>
            <a:r>
              <a:rPr lang="es-MX" sz="2000" dirty="0"/>
              <a:t>Acuerdo por el que se establecen los Lineamientos para la entrega-recepción </a:t>
            </a:r>
            <a:r>
              <a:rPr lang="es-MX" sz="2000" dirty="0" smtClean="0"/>
              <a:t>(E-R) en la </a:t>
            </a:r>
            <a:r>
              <a:rPr lang="es-MX" sz="2000" dirty="0" err="1" smtClean="0"/>
              <a:t>UdeG</a:t>
            </a:r>
            <a:r>
              <a:rPr lang="es-MX" sz="2000" dirty="0" smtClean="0"/>
              <a:t>.</a:t>
            </a:r>
          </a:p>
          <a:p>
            <a:endParaRPr lang="es-MX" sz="2000" dirty="0"/>
          </a:p>
          <a:p>
            <a:r>
              <a:rPr lang="es-MX" sz="2000" b="1" dirty="0"/>
              <a:t>Cuarto.- </a:t>
            </a:r>
            <a:r>
              <a:rPr lang="es-MX" sz="2000" dirty="0"/>
              <a:t>Son </a:t>
            </a:r>
            <a:r>
              <a:rPr lang="es-MX" sz="2000" b="1" u="sng" dirty="0"/>
              <a:t>obligaciones del funcionario saliente</a:t>
            </a:r>
            <a:r>
              <a:rPr lang="es-MX" sz="2000" dirty="0"/>
              <a:t>, las siguientes</a:t>
            </a:r>
            <a:r>
              <a:rPr lang="es-MX" sz="2000" dirty="0" smtClean="0"/>
              <a:t>:</a:t>
            </a:r>
          </a:p>
          <a:p>
            <a:endParaRPr lang="es-MX" sz="2000" dirty="0"/>
          </a:p>
          <a:p>
            <a:r>
              <a:rPr lang="es-MX" sz="2000" b="1" dirty="0" smtClean="0"/>
              <a:t>I. </a:t>
            </a:r>
            <a:r>
              <a:rPr lang="es-MX" sz="2000" dirty="0" smtClean="0"/>
              <a:t>Cumplir </a:t>
            </a:r>
            <a:r>
              <a:rPr lang="es-MX" sz="2000" dirty="0"/>
              <a:t>con este ordenamiento, así como con las demás </a:t>
            </a:r>
            <a:r>
              <a:rPr lang="es-MX" sz="2000" dirty="0" smtClean="0"/>
              <a:t>disposiciones que </a:t>
            </a:r>
            <a:r>
              <a:rPr lang="es-MX" sz="2000" dirty="0"/>
              <a:t>gire la Contraloría General en materia de </a:t>
            </a:r>
            <a:r>
              <a:rPr lang="es-MX" sz="2000" dirty="0" smtClean="0"/>
              <a:t>E-R.</a:t>
            </a:r>
          </a:p>
          <a:p>
            <a:endParaRPr lang="es-MX" sz="2000" dirty="0"/>
          </a:p>
          <a:p>
            <a:r>
              <a:rPr lang="es-MX" sz="2000" b="1" dirty="0"/>
              <a:t>II. </a:t>
            </a:r>
            <a:r>
              <a:rPr lang="es-MX" sz="2000" dirty="0"/>
              <a:t>Comparecer a entregar, el día y hora previamente establecidos.</a:t>
            </a:r>
          </a:p>
          <a:p>
            <a:endParaRPr lang="es-MX" sz="2000" b="1" dirty="0" smtClean="0"/>
          </a:p>
          <a:p>
            <a:r>
              <a:rPr lang="es-MX" sz="2000" b="1" dirty="0" smtClean="0"/>
              <a:t>III</a:t>
            </a:r>
            <a:r>
              <a:rPr lang="es-MX" sz="2000" b="1" dirty="0"/>
              <a:t>. </a:t>
            </a:r>
            <a:r>
              <a:rPr lang="es-MX" sz="2000" dirty="0"/>
              <a:t>Integrar el expediente de </a:t>
            </a:r>
            <a:r>
              <a:rPr lang="es-MX" sz="2000" dirty="0" smtClean="0"/>
              <a:t>E-R, el </a:t>
            </a:r>
            <a:r>
              <a:rPr lang="es-MX" sz="2000" dirty="0"/>
              <a:t>cual deberá estar </a:t>
            </a:r>
            <a:r>
              <a:rPr lang="es-MX" sz="2000" dirty="0" smtClean="0"/>
              <a:t>concluido al </a:t>
            </a:r>
            <a:r>
              <a:rPr lang="es-MX" sz="2000" dirty="0"/>
              <a:t>menos un día antes de la fecha en que deje el cargo.</a:t>
            </a:r>
          </a:p>
          <a:p>
            <a:endParaRPr lang="es-MX" sz="2000" b="1" dirty="0" smtClean="0"/>
          </a:p>
          <a:p>
            <a:r>
              <a:rPr lang="es-MX" sz="2000" b="1" dirty="0" smtClean="0"/>
              <a:t>IV</a:t>
            </a:r>
            <a:r>
              <a:rPr lang="es-MX" sz="2000" b="1" dirty="0"/>
              <a:t>. </a:t>
            </a:r>
            <a:r>
              <a:rPr lang="es-MX" sz="2000" dirty="0"/>
              <a:t>Asegurarse que el expediente de E-R </a:t>
            </a:r>
            <a:r>
              <a:rPr lang="es-MX" sz="2000" dirty="0" smtClean="0"/>
              <a:t>contenga </a:t>
            </a:r>
            <a:r>
              <a:rPr lang="es-MX" sz="2000" dirty="0"/>
              <a:t>toda </a:t>
            </a:r>
            <a:r>
              <a:rPr lang="es-MX" sz="2000" dirty="0" smtClean="0"/>
              <a:t>la información </a:t>
            </a:r>
            <a:r>
              <a:rPr lang="es-MX" sz="2000" dirty="0"/>
              <a:t>y esté actualizada al día que se entrega.</a:t>
            </a:r>
          </a:p>
          <a:p>
            <a:endParaRPr lang="es-MX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67195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6373"/>
          </a:xfrm>
          <a:prstGeom prst="rect">
            <a:avLst/>
          </a:prstGeom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846468" y="224144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ASPECTO NORMATIVO</a:t>
            </a:r>
            <a:endParaRPr lang="es-MX" b="1" dirty="0">
              <a:solidFill>
                <a:srgbClr val="002060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75417" y="887991"/>
            <a:ext cx="1104116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V. </a:t>
            </a:r>
            <a:r>
              <a:rPr lang="es-MX" sz="2000" dirty="0"/>
              <a:t>Realizar las aclaraciones que se le soliciten posteriores al acto de </a:t>
            </a:r>
            <a:r>
              <a:rPr lang="es-MX" sz="2000" dirty="0" smtClean="0"/>
              <a:t>E-R, </a:t>
            </a:r>
            <a:r>
              <a:rPr lang="es-MX" sz="2000" dirty="0"/>
              <a:t>previa solicitud de la persona que recibe o de la </a:t>
            </a:r>
            <a:r>
              <a:rPr lang="es-MX" sz="2000" dirty="0" smtClean="0"/>
              <a:t>Contraloría General.</a:t>
            </a:r>
          </a:p>
          <a:p>
            <a:endParaRPr lang="es-MX" sz="2000" b="1" dirty="0"/>
          </a:p>
          <a:p>
            <a:r>
              <a:rPr lang="es-MX" sz="2000" b="1" dirty="0"/>
              <a:t>VI. </a:t>
            </a:r>
            <a:r>
              <a:rPr lang="es-MX" sz="2000" dirty="0"/>
              <a:t>Comprobar la totalidad de los recursos financieros recibidos, o bien </a:t>
            </a:r>
            <a:r>
              <a:rPr lang="es-MX" sz="2000" dirty="0" smtClean="0"/>
              <a:t>efectuar la </a:t>
            </a:r>
            <a:r>
              <a:rPr lang="es-MX" sz="2000" dirty="0"/>
              <a:t>devolución de los recursos no ejercidos a la fecha en que </a:t>
            </a:r>
            <a:r>
              <a:rPr lang="es-MX" sz="2000" dirty="0" smtClean="0"/>
              <a:t>se realice </a:t>
            </a:r>
            <a:r>
              <a:rPr lang="es-MX" sz="2000" dirty="0"/>
              <a:t>la </a:t>
            </a:r>
            <a:r>
              <a:rPr lang="es-MX" sz="2000" dirty="0" smtClean="0"/>
              <a:t>E-R.</a:t>
            </a:r>
          </a:p>
          <a:p>
            <a:endParaRPr lang="es-MX" sz="2000" dirty="0"/>
          </a:p>
          <a:p>
            <a:r>
              <a:rPr lang="es-MX" sz="2000" b="1" dirty="0"/>
              <a:t>VII. </a:t>
            </a:r>
            <a:r>
              <a:rPr lang="es-MX" sz="2000" dirty="0"/>
              <a:t>Exhibir el estado de cuenta expedido por el área de finanzas </a:t>
            </a:r>
            <a:r>
              <a:rPr lang="es-MX" sz="2000" dirty="0" smtClean="0"/>
              <a:t>correspondiente con </a:t>
            </a:r>
            <a:r>
              <a:rPr lang="es-MX" sz="2000" dirty="0"/>
              <a:t>el que acredite que el saldo registrado en el formato </a:t>
            </a:r>
            <a:r>
              <a:rPr lang="es-MX" sz="2000" dirty="0" smtClean="0"/>
              <a:t>denominado “Partidas </a:t>
            </a:r>
            <a:r>
              <a:rPr lang="es-MX" sz="2000" dirty="0"/>
              <a:t>Pendientes de Comprobar”, está debidamente conciliado</a:t>
            </a:r>
            <a:r>
              <a:rPr lang="es-MX" sz="2000" dirty="0" smtClean="0"/>
              <a:t>.</a:t>
            </a:r>
          </a:p>
          <a:p>
            <a:endParaRPr lang="es-MX" sz="2000" dirty="0"/>
          </a:p>
          <a:p>
            <a:r>
              <a:rPr lang="es-MX" sz="2000" b="1" dirty="0"/>
              <a:t>VIII</a:t>
            </a:r>
            <a:r>
              <a:rPr lang="es-MX" sz="2000" b="1" dirty="0" smtClean="0"/>
              <a:t>. </a:t>
            </a:r>
            <a:r>
              <a:rPr lang="es-MX" sz="2000" dirty="0" smtClean="0"/>
              <a:t>Cancelar </a:t>
            </a:r>
            <a:r>
              <a:rPr lang="es-MX" sz="2000" dirty="0"/>
              <a:t>las cuentas bancarias institucionales con las que venía </a:t>
            </a:r>
            <a:r>
              <a:rPr lang="es-MX" sz="2000" dirty="0" smtClean="0"/>
              <a:t>operando los </a:t>
            </a:r>
            <a:r>
              <a:rPr lang="es-MX" sz="2000" dirty="0"/>
              <a:t>recursos financieros y entregar a la persona que recibe, </a:t>
            </a:r>
            <a:r>
              <a:rPr lang="es-MX" sz="2000" dirty="0" smtClean="0"/>
              <a:t>el documento </a:t>
            </a:r>
            <a:r>
              <a:rPr lang="es-MX" sz="2000" dirty="0"/>
              <a:t>de cancelación expedido por la institución bancaria correspondiente</a:t>
            </a:r>
            <a:r>
              <a:rPr lang="es-MX" sz="2000" dirty="0" smtClean="0"/>
              <a:t>.</a:t>
            </a:r>
          </a:p>
          <a:p>
            <a:endParaRPr lang="es-MX" sz="2000" dirty="0"/>
          </a:p>
          <a:p>
            <a:r>
              <a:rPr lang="es-MX" sz="2000" b="1" dirty="0"/>
              <a:t>IX. </a:t>
            </a:r>
            <a:r>
              <a:rPr lang="es-MX" sz="2000" dirty="0"/>
              <a:t>Entregar las chequeras que tenga a su cargo, debidamente </a:t>
            </a:r>
            <a:r>
              <a:rPr lang="es-MX" sz="2000" dirty="0" smtClean="0"/>
              <a:t>canceladas, acompañadas </a:t>
            </a:r>
            <a:r>
              <a:rPr lang="es-MX" sz="2000" dirty="0"/>
              <a:t>de los estados de cuenta respectivos así como de las </a:t>
            </a:r>
            <a:r>
              <a:rPr lang="es-MX" sz="2000" dirty="0" smtClean="0"/>
              <a:t>conciliaciones bancarias </a:t>
            </a:r>
            <a:r>
              <a:rPr lang="es-MX" sz="2000" dirty="0"/>
              <a:t>y demás documentos relacionados con las </a:t>
            </a:r>
            <a:r>
              <a:rPr lang="es-MX" sz="2000" dirty="0" smtClean="0"/>
              <a:t>cuentas bancarias.</a:t>
            </a:r>
            <a:endParaRPr lang="es-MX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1678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6373"/>
          </a:xfrm>
          <a:prstGeom prst="rect">
            <a:avLst/>
          </a:prstGeom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842116" y="478116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ASPECTO NORMATIVO</a:t>
            </a:r>
            <a:endParaRPr lang="es-MX" b="1" dirty="0">
              <a:solidFill>
                <a:srgbClr val="002060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429304" y="2033209"/>
            <a:ext cx="90552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X. </a:t>
            </a:r>
            <a:r>
              <a:rPr lang="es-MX" sz="2000" dirty="0"/>
              <a:t>Precisar en los formatos correspondientes, los asuntos en trámite, </a:t>
            </a:r>
            <a:r>
              <a:rPr lang="es-MX" sz="2000" dirty="0" smtClean="0"/>
              <a:t>señalando la </a:t>
            </a:r>
            <a:r>
              <a:rPr lang="es-MX" sz="2000" dirty="0"/>
              <a:t>situación actual de cada uno de ellos, así como el nombre </a:t>
            </a:r>
            <a:r>
              <a:rPr lang="es-MX" sz="2000" dirty="0" smtClean="0"/>
              <a:t>de la </a:t>
            </a:r>
            <a:r>
              <a:rPr lang="es-MX" sz="2000" dirty="0"/>
              <a:t>persona responsable de su seguimiento</a:t>
            </a:r>
            <a:r>
              <a:rPr lang="es-MX" sz="2000" dirty="0" smtClean="0"/>
              <a:t>.</a:t>
            </a:r>
          </a:p>
          <a:p>
            <a:endParaRPr lang="es-MX" sz="2000" dirty="0"/>
          </a:p>
          <a:p>
            <a:r>
              <a:rPr lang="es-MX" sz="2000" dirty="0"/>
              <a:t>Deberá precisar con exactitud cuáles asuntos requieren de </a:t>
            </a:r>
            <a:r>
              <a:rPr lang="es-MX" sz="2000" dirty="0" smtClean="0"/>
              <a:t>atención inmediata.</a:t>
            </a:r>
          </a:p>
          <a:p>
            <a:endParaRPr lang="es-MX" sz="2000" dirty="0"/>
          </a:p>
          <a:p>
            <a:r>
              <a:rPr lang="es-MX" sz="2000" b="1" dirty="0"/>
              <a:t>XI. </a:t>
            </a:r>
            <a:r>
              <a:rPr lang="es-MX" sz="2000" dirty="0"/>
              <a:t>Identificar con precisión en los formatos correspondientes los </a:t>
            </a:r>
            <a:r>
              <a:rPr lang="es-MX" sz="2000" dirty="0" smtClean="0"/>
              <a:t>bienes que </a:t>
            </a:r>
            <a:r>
              <a:rPr lang="es-MX" sz="2000" dirty="0"/>
              <a:t>tenía asignados en forma directa.</a:t>
            </a:r>
            <a:endParaRPr lang="es-MX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59760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64"/>
            <a:ext cx="12192000" cy="6876373"/>
          </a:xfrm>
          <a:prstGeom prst="rect">
            <a:avLst/>
          </a:prstGeom>
        </p:spPr>
      </p:pic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981200" y="233013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INTEGRACIÓN DEL EXPEDIENTE DE E-R</a:t>
            </a:r>
            <a:endParaRPr lang="es-MX" b="1" dirty="0">
              <a:solidFill>
                <a:srgbClr val="00206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85927" y="1130649"/>
            <a:ext cx="1094616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Sexto.- </a:t>
            </a:r>
            <a:r>
              <a:rPr lang="es-MX" sz="2000" dirty="0"/>
              <a:t>La información </a:t>
            </a:r>
            <a:r>
              <a:rPr lang="es-MX" sz="2000" dirty="0" smtClean="0"/>
              <a:t>será </a:t>
            </a:r>
            <a:r>
              <a:rPr lang="es-MX" sz="2000" dirty="0"/>
              <a:t>estructurada de </a:t>
            </a:r>
            <a:r>
              <a:rPr lang="es-MX" sz="2000" dirty="0" smtClean="0"/>
              <a:t>conformidad con </a:t>
            </a:r>
            <a:r>
              <a:rPr lang="es-MX" sz="2000" dirty="0"/>
              <a:t>los niveles de organización establecidos en la normatividad </a:t>
            </a:r>
            <a:r>
              <a:rPr lang="es-MX" sz="2000" dirty="0" smtClean="0"/>
              <a:t>universitaria. El </a:t>
            </a:r>
            <a:r>
              <a:rPr lang="es-MX" sz="2000" dirty="0"/>
              <a:t>expediente de E-R se integrará del nivel inferior al superior de la dependencia correspondiente</a:t>
            </a:r>
            <a:r>
              <a:rPr lang="es-MX" sz="2000" dirty="0" smtClean="0"/>
              <a:t>.</a:t>
            </a:r>
          </a:p>
          <a:p>
            <a:endParaRPr lang="es-MX" sz="2000" dirty="0"/>
          </a:p>
          <a:p>
            <a:r>
              <a:rPr lang="es-MX" sz="2000" b="1" dirty="0" smtClean="0"/>
              <a:t>Para el caso del SEMS: dependencias de la DG del SEMS, escuelas preparatorias y módulos. </a:t>
            </a:r>
          </a:p>
          <a:p>
            <a:endParaRPr lang="es-MX" sz="2000" b="1" dirty="0"/>
          </a:p>
          <a:p>
            <a:r>
              <a:rPr lang="es-MX" sz="2000" b="1" dirty="0" smtClean="0"/>
              <a:t>El expediente de E-R de las escuelas preparatorias deberá incluir lo de sus módulos y extensiones.</a:t>
            </a:r>
          </a:p>
          <a:p>
            <a:endParaRPr lang="es-MX" sz="2000" dirty="0" smtClean="0"/>
          </a:p>
          <a:p>
            <a:r>
              <a:rPr lang="es-MX" sz="2000" b="1" dirty="0" smtClean="0"/>
              <a:t>Séptimo</a:t>
            </a:r>
            <a:r>
              <a:rPr lang="es-MX" sz="2000" b="1" dirty="0"/>
              <a:t>.- </a:t>
            </a:r>
            <a:r>
              <a:rPr lang="es-MX" sz="2000" dirty="0"/>
              <a:t>El expediente de </a:t>
            </a:r>
            <a:r>
              <a:rPr lang="es-MX" sz="2000" dirty="0" smtClean="0"/>
              <a:t>E-R se </a:t>
            </a:r>
            <a:r>
              <a:rPr lang="es-MX" sz="2000" dirty="0"/>
              <a:t>integrará con los </a:t>
            </a:r>
            <a:r>
              <a:rPr lang="es-MX" sz="2000" dirty="0" smtClean="0"/>
              <a:t>formatos debidamente </a:t>
            </a:r>
            <a:r>
              <a:rPr lang="es-MX" sz="2000" dirty="0"/>
              <a:t>llenados, los cuales deberán contener la información detallada </a:t>
            </a:r>
            <a:r>
              <a:rPr lang="es-MX" sz="2000" dirty="0" smtClean="0"/>
              <a:t>de los </a:t>
            </a:r>
            <a:r>
              <a:rPr lang="es-MX" sz="2000" dirty="0"/>
              <a:t>recursos humanos, financieros, materiales, de control escolar, </a:t>
            </a:r>
            <a:r>
              <a:rPr lang="es-MX" sz="2000" dirty="0" smtClean="0"/>
              <a:t>documentos, archivos </a:t>
            </a:r>
            <a:r>
              <a:rPr lang="es-MX" sz="2000" dirty="0"/>
              <a:t>y asuntos administrativos, incluyendo los que requieren de </a:t>
            </a:r>
            <a:r>
              <a:rPr lang="es-MX" sz="2000" dirty="0" smtClean="0"/>
              <a:t>atención inmediata.</a:t>
            </a:r>
          </a:p>
          <a:p>
            <a:endParaRPr lang="es-MX" sz="2000" dirty="0"/>
          </a:p>
          <a:p>
            <a:r>
              <a:rPr lang="es-MX" sz="2000" b="1" dirty="0"/>
              <a:t>Octavo.- </a:t>
            </a:r>
            <a:r>
              <a:rPr lang="es-MX" sz="2000" dirty="0"/>
              <a:t>La integración del expediente de </a:t>
            </a:r>
            <a:r>
              <a:rPr lang="es-MX" sz="2000" dirty="0" smtClean="0"/>
              <a:t>E-R </a:t>
            </a:r>
            <a:r>
              <a:rPr lang="es-MX" sz="2000" dirty="0"/>
              <a:t>deberá </a:t>
            </a:r>
            <a:r>
              <a:rPr lang="es-MX" sz="2000" dirty="0" smtClean="0"/>
              <a:t>realizarla el </a:t>
            </a:r>
            <a:r>
              <a:rPr lang="es-MX" sz="2000" dirty="0"/>
              <a:t>funcionario saliente, quien podrá designar a una persona que coordine </a:t>
            </a:r>
            <a:r>
              <a:rPr lang="es-MX" sz="2000" dirty="0" smtClean="0"/>
              <a:t>las acciones </a:t>
            </a:r>
            <a:r>
              <a:rPr lang="es-MX" sz="2000" dirty="0"/>
              <a:t>de planeación, organización e integración del expediente de </a:t>
            </a:r>
            <a:r>
              <a:rPr lang="es-MX" sz="2000" dirty="0" smtClean="0"/>
              <a:t>E-R.</a:t>
            </a:r>
          </a:p>
        </p:txBody>
      </p:sp>
    </p:spTree>
    <p:extLst>
      <p:ext uri="{BB962C8B-B14F-4D97-AF65-F5344CB8AC3E}">
        <p14:creationId xmlns:p14="http://schemas.microsoft.com/office/powerpoint/2010/main" val="417790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64"/>
            <a:ext cx="12192000" cy="6876373"/>
          </a:xfrm>
          <a:prstGeom prst="rect">
            <a:avLst/>
          </a:prstGeom>
        </p:spPr>
      </p:pic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981200" y="665695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DISPOSICIONES COMPLEMENTARIAS</a:t>
            </a:r>
            <a:endParaRPr lang="es-MX" b="1" dirty="0">
              <a:solidFill>
                <a:srgbClr val="00206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393794" y="1894128"/>
            <a:ext cx="95701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Décimo cuarto.- </a:t>
            </a:r>
            <a:r>
              <a:rPr lang="es-MX" sz="2400" dirty="0"/>
              <a:t>La revisión que la Contraloría General realice en el proceso </a:t>
            </a:r>
            <a:r>
              <a:rPr lang="es-MX" sz="2400" dirty="0" smtClean="0"/>
              <a:t>de E-R </a:t>
            </a:r>
            <a:r>
              <a:rPr lang="es-MX" sz="2400" dirty="0"/>
              <a:t>no implica la validación de la exactitud de los datos </a:t>
            </a:r>
            <a:r>
              <a:rPr lang="es-MX" sz="2400" dirty="0" smtClean="0"/>
              <a:t>asentados, lo </a:t>
            </a:r>
            <a:r>
              <a:rPr lang="es-MX" sz="2400" dirty="0"/>
              <a:t>cual es responsabilidad del funcionario correspondiente</a:t>
            </a:r>
            <a:r>
              <a:rPr lang="es-MX" sz="2400" dirty="0" smtClean="0"/>
              <a:t>.</a:t>
            </a:r>
          </a:p>
          <a:p>
            <a:endParaRPr lang="es-MX" sz="2400" dirty="0"/>
          </a:p>
          <a:p>
            <a:r>
              <a:rPr lang="es-MX" sz="2400" b="1" dirty="0"/>
              <a:t>Décimo quinto.- </a:t>
            </a:r>
            <a:r>
              <a:rPr lang="es-MX" sz="2400" dirty="0"/>
              <a:t>El acto de </a:t>
            </a:r>
            <a:r>
              <a:rPr lang="es-MX" sz="2400" dirty="0" smtClean="0"/>
              <a:t>E-R </a:t>
            </a:r>
            <a:r>
              <a:rPr lang="es-MX" sz="2400" dirty="0"/>
              <a:t>no libera al funcionario </a:t>
            </a:r>
            <a:r>
              <a:rPr lang="es-MX" sz="2400" dirty="0" smtClean="0"/>
              <a:t>saliente de </a:t>
            </a:r>
            <a:r>
              <a:rPr lang="es-MX" sz="2400" dirty="0"/>
              <a:t>las obligaciones y responsabilidades que surjan con motivo de un acto </a:t>
            </a:r>
            <a:r>
              <a:rPr lang="es-MX" sz="2400" dirty="0" smtClean="0"/>
              <a:t>de fiscalización</a:t>
            </a:r>
            <a:r>
              <a:rPr lang="es-MX" sz="2400" dirty="0"/>
              <a:t>.</a:t>
            </a:r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val="332564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210" y="4551"/>
            <a:ext cx="12192000" cy="6876373"/>
          </a:xfrm>
          <a:prstGeom prst="rect">
            <a:avLst/>
          </a:prstGeom>
        </p:spPr>
      </p:pic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972990" y="242922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SISTEMA DE E-R UNIVERSITARIO</a:t>
            </a:r>
            <a:endParaRPr lang="es-MX" b="1" dirty="0">
              <a:solidFill>
                <a:srgbClr val="00206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81235" y="1043366"/>
            <a:ext cx="106798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200" dirty="0"/>
              <a:t>La </a:t>
            </a:r>
            <a:r>
              <a:rPr lang="es-MX" sz="2200" dirty="0" smtClean="0"/>
              <a:t>CGTI desarrolló </a:t>
            </a:r>
            <a:r>
              <a:rPr lang="es-MX" sz="2200" dirty="0"/>
              <a:t>la primera parte del “Sistema de Entrega-Recepción Universitario” que será utilizado para la integración del expediente correspondiente a este periodo.</a:t>
            </a:r>
          </a:p>
          <a:p>
            <a:r>
              <a:rPr lang="es-MX" sz="2200" dirty="0"/>
              <a:t> </a:t>
            </a:r>
          </a:p>
          <a:p>
            <a:r>
              <a:rPr lang="es-MX" sz="2200" dirty="0" smtClean="0"/>
              <a:t>Los formatos con información relativa a recursos humanos y activos fijos de la dependencia ya vendrá pre-cargada en sistema. Los demás formatos será necesario hacer la captura manual directamente en sistema. Los </a:t>
            </a:r>
            <a:r>
              <a:rPr lang="es-MX" sz="2200" dirty="0"/>
              <a:t>formatos serán igual en número y contenido a los ya conocidos por todos. </a:t>
            </a:r>
            <a:endParaRPr lang="es-MX" sz="2200" dirty="0" smtClean="0"/>
          </a:p>
          <a:p>
            <a:endParaRPr lang="es-MX" sz="2200" dirty="0"/>
          </a:p>
          <a:p>
            <a:r>
              <a:rPr lang="es-MX" sz="2200" dirty="0" smtClean="0"/>
              <a:t>Debido </a:t>
            </a:r>
            <a:r>
              <a:rPr lang="es-MX" sz="2200" dirty="0"/>
              <a:t>al período vacacional de </a:t>
            </a:r>
            <a:r>
              <a:rPr lang="es-MX" sz="2200" dirty="0" smtClean="0"/>
              <a:t>primavera (d</a:t>
            </a:r>
            <a:r>
              <a:rPr lang="es-MX" sz="2200" i="1" dirty="0" smtClean="0"/>
              <a:t>omingo 20/marzo </a:t>
            </a:r>
            <a:r>
              <a:rPr lang="es-MX" sz="2200" i="1" dirty="0"/>
              <a:t>al </a:t>
            </a:r>
            <a:r>
              <a:rPr lang="es-MX" sz="2200" i="1" dirty="0" smtClean="0"/>
              <a:t>domingo 03/abril)</a:t>
            </a:r>
            <a:r>
              <a:rPr lang="es-MX" sz="2200" dirty="0" smtClean="0"/>
              <a:t>, </a:t>
            </a:r>
            <a:r>
              <a:rPr lang="es-MX" sz="2200" dirty="0"/>
              <a:t>los tiempos para la elaboración e integración del expediente se verán </a:t>
            </a:r>
            <a:r>
              <a:rPr lang="es-MX" sz="2200" dirty="0" smtClean="0"/>
              <a:t>reducidos.</a:t>
            </a:r>
            <a:endParaRPr lang="es-MX" sz="2200" dirty="0"/>
          </a:p>
          <a:p>
            <a:r>
              <a:rPr lang="es-MX" sz="2200" dirty="0"/>
              <a:t> </a:t>
            </a:r>
          </a:p>
          <a:p>
            <a:r>
              <a:rPr lang="es-MX" sz="2200" b="1" u="sng" dirty="0"/>
              <a:t>El e</a:t>
            </a:r>
            <a:r>
              <a:rPr lang="es-MX" sz="2200" b="1" u="sng" dirty="0" smtClean="0"/>
              <a:t>xpediente de E-R deberá </a:t>
            </a:r>
            <a:r>
              <a:rPr lang="es-MX" sz="2200" b="1" u="sng" dirty="0"/>
              <a:t>estar terminado el </a:t>
            </a:r>
            <a:r>
              <a:rPr lang="es-MX" sz="2200" b="1" u="sng" dirty="0" smtClean="0"/>
              <a:t>viernes 15 </a:t>
            </a:r>
            <a:r>
              <a:rPr lang="es-MX" sz="2200" b="1" u="sng" dirty="0"/>
              <a:t>de abril. </a:t>
            </a:r>
            <a:endParaRPr lang="es-MX" sz="2200" u="sng" dirty="0"/>
          </a:p>
          <a:p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295165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6373"/>
          </a:xfrm>
          <a:prstGeom prst="rect">
            <a:avLst/>
          </a:prstGeom>
        </p:spPr>
      </p:pic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964112" y="223839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ESTRATEGIA PARA SEMS</a:t>
            </a:r>
            <a:endParaRPr lang="es-MX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677127"/>
              </p:ext>
            </p:extLst>
          </p:nvPr>
        </p:nvGraphicFramePr>
        <p:xfrm>
          <a:off x="834502" y="923279"/>
          <a:ext cx="10582182" cy="5072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07005"/>
                <a:gridCol w="3107184"/>
                <a:gridCol w="2467993"/>
              </a:tblGrid>
              <a:tr h="2724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ACTIVIDAD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FECHA Y HORA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LUGAR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7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Sesión informativa con Directores de Escuela, Coordinadores de Módulo y Responsables de Extensión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 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Miércoles 10/febrero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16:30 horas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</a:rPr>
                        <a:t>“Terraza Bonalta”, ubicada en Avenida La Paz No. 2557, esquina con Francisco de Quevedo, Col. Arcos Vallarta, Guadalajara, Jalisco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17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</a:rPr>
                        <a:t>Sesión informativa con Directores de Área de la Dirección General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Jueves 11/febrero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10:00 horas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</a:rPr>
                        <a:t>Sala de Juntas de la Dirección General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</a:rPr>
                        <a:t>Edificio VGF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120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Sesión de capacitación con personal designado por los titulares de las dependencias de la DG del SEMS para el llenado del expediente de E-R 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Viernes 12/febrero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11:00 a 14:00 horas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 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Sala de cómputo del piso 6 del Edificio VGF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321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 smtClean="0">
                          <a:effectLst/>
                        </a:rPr>
                        <a:t>Sesiones de capacitación con personal designado por los titulares de las escuelas y módulos del SEMS para el llenado del expediente de E-R 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 16 al 18 de febrero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Diversas escuelas preparatorias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05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210" y="4551"/>
            <a:ext cx="12192000" cy="6876373"/>
          </a:xfrm>
          <a:prstGeom prst="rect">
            <a:avLst/>
          </a:prstGeom>
        </p:spPr>
      </p:pic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1972990" y="242922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Detalle capacitación por sedes</a:t>
            </a:r>
            <a:endParaRPr lang="es-MX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678491"/>
              </p:ext>
            </p:extLst>
          </p:nvPr>
        </p:nvGraphicFramePr>
        <p:xfrm>
          <a:off x="838201" y="809892"/>
          <a:ext cx="10668000" cy="5367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9999"/>
                <a:gridCol w="4086225"/>
                <a:gridCol w="2771776"/>
              </a:tblGrid>
              <a:tr h="453178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ZONAS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ESCUELA/SEDE DONDE SE IMPARTIRÁ</a:t>
                      </a:r>
                      <a:r>
                        <a:rPr lang="es-MX" sz="2000" baseline="0" dirty="0" smtClean="0"/>
                        <a:t> LA CAPACITACIÓN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/>
                        <a:t>DIA Y HORA</a:t>
                      </a:r>
                      <a:endParaRPr lang="es-MX" sz="2000" dirty="0"/>
                    </a:p>
                  </a:txBody>
                  <a:tcPr/>
                </a:tc>
              </a:tr>
              <a:tr h="793060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Zona Altos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EPR</a:t>
                      </a:r>
                      <a:r>
                        <a:rPr lang="es-MX" sz="2000" baseline="0" dirty="0" smtClean="0"/>
                        <a:t> de Tepatitlán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Martes 16/febrero</a:t>
                      </a:r>
                    </a:p>
                    <a:p>
                      <a:r>
                        <a:rPr lang="es-MX" sz="2000" dirty="0" smtClean="0"/>
                        <a:t>10:00</a:t>
                      </a:r>
                      <a:r>
                        <a:rPr lang="es-MX" sz="2000" baseline="0" dirty="0" smtClean="0"/>
                        <a:t> horas</a:t>
                      </a:r>
                      <a:endParaRPr lang="es-MX" sz="2000" dirty="0"/>
                    </a:p>
                  </a:txBody>
                  <a:tcPr/>
                </a:tc>
              </a:tr>
              <a:tr h="793060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Prepas metropolitanas y Zona Norte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DG del SEMS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Martes 16/febrero</a:t>
                      </a:r>
                    </a:p>
                    <a:p>
                      <a:r>
                        <a:rPr lang="es-MX" sz="2000" dirty="0" smtClean="0"/>
                        <a:t>11:00</a:t>
                      </a:r>
                      <a:r>
                        <a:rPr lang="es-MX" sz="2000" baseline="0" dirty="0" smtClean="0"/>
                        <a:t> horas</a:t>
                      </a:r>
                      <a:endParaRPr lang="es-MX" sz="2000" dirty="0"/>
                    </a:p>
                  </a:txBody>
                  <a:tcPr/>
                </a:tc>
              </a:tr>
              <a:tr h="793060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Zona Sur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EPR de Ciudad Guzmán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Mates 16</a:t>
                      </a:r>
                      <a:r>
                        <a:rPr lang="es-MX" sz="2000" baseline="0" dirty="0" smtClean="0"/>
                        <a:t>/febrero</a:t>
                      </a:r>
                    </a:p>
                    <a:p>
                      <a:r>
                        <a:rPr lang="es-MX" sz="2000" baseline="0" dirty="0" smtClean="0"/>
                        <a:t>12:00 horas</a:t>
                      </a:r>
                      <a:endParaRPr lang="es-MX" sz="2000" dirty="0"/>
                    </a:p>
                  </a:txBody>
                  <a:tcPr/>
                </a:tc>
              </a:tr>
              <a:tr h="453178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Zona Ciénega</a:t>
                      </a:r>
                      <a:r>
                        <a:rPr lang="es-MX" sz="2000" baseline="0" dirty="0" smtClean="0"/>
                        <a:t> y otras prepas cercanas a ZMG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DG del SEMS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Miércoles 17/febrero</a:t>
                      </a:r>
                    </a:p>
                    <a:p>
                      <a:r>
                        <a:rPr lang="es-MX" sz="2000" dirty="0" smtClean="0"/>
                        <a:t>10:30 horas</a:t>
                      </a:r>
                      <a:endParaRPr lang="es-MX" sz="2000" dirty="0"/>
                    </a:p>
                  </a:txBody>
                  <a:tcPr/>
                </a:tc>
              </a:tr>
              <a:tr h="793060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Zona Costa Sur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EPR de Autlán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Jueves 18/febrero</a:t>
                      </a:r>
                    </a:p>
                    <a:p>
                      <a:r>
                        <a:rPr lang="es-MX" sz="2000" dirty="0" smtClean="0"/>
                        <a:t>11:00</a:t>
                      </a:r>
                      <a:r>
                        <a:rPr lang="es-MX" sz="2000" baseline="0" dirty="0" smtClean="0"/>
                        <a:t> horas</a:t>
                      </a:r>
                      <a:endParaRPr lang="es-MX" sz="2000" dirty="0"/>
                    </a:p>
                  </a:txBody>
                  <a:tcPr/>
                </a:tc>
              </a:tr>
              <a:tr h="793060"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Zona Valles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EPR de Ameca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/>
                        <a:t>Miércoles 17/febrero</a:t>
                      </a:r>
                    </a:p>
                    <a:p>
                      <a:r>
                        <a:rPr lang="es-MX" sz="2000" dirty="0" smtClean="0"/>
                        <a:t>10:00 horas</a:t>
                      </a:r>
                      <a:endParaRPr lang="es-MX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28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887</Words>
  <Application>Microsoft Office PowerPoint</Application>
  <PresentationFormat>Panorámica</PresentationFormat>
  <Paragraphs>116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ASPECTO NORMATIVO</vt:lpstr>
      <vt:lpstr>ASPECTO NORMATIVO</vt:lpstr>
      <vt:lpstr>ASPECTO NORMATIVO</vt:lpstr>
      <vt:lpstr>INTEGRACIÓN DEL EXPEDIENTE DE E-R</vt:lpstr>
      <vt:lpstr>DISPOSICIONES COMPLEMENTARIAS</vt:lpstr>
      <vt:lpstr>SISTEMA DE E-R UNIVERSITARIO</vt:lpstr>
      <vt:lpstr>ESTRATEGIA PARA SEMS</vt:lpstr>
      <vt:lpstr>Detalle capacitación por sedes</vt:lpstr>
      <vt:lpstr>ACCIONES A REALIZAR  ENTRE EL 10 Y EL 11 DE FEBRERO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Fierros</dc:creator>
  <cp:lastModifiedBy>Adriana Fierros</cp:lastModifiedBy>
  <cp:revision>118</cp:revision>
  <cp:lastPrinted>2015-11-11T16:19:13Z</cp:lastPrinted>
  <dcterms:created xsi:type="dcterms:W3CDTF">2014-11-21T20:11:49Z</dcterms:created>
  <dcterms:modified xsi:type="dcterms:W3CDTF">2016-02-11T18:34:21Z</dcterms:modified>
</cp:coreProperties>
</file>